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5"/>
  </p:notesMasterIdLst>
  <p:sldIdLst>
    <p:sldId id="696" r:id="rId3"/>
    <p:sldId id="625" r:id="rId4"/>
    <p:sldId id="697" r:id="rId5"/>
    <p:sldId id="698" r:id="rId6"/>
    <p:sldId id="699" r:id="rId7"/>
    <p:sldId id="704" r:id="rId8"/>
    <p:sldId id="700" r:id="rId9"/>
    <p:sldId id="701" r:id="rId10"/>
    <p:sldId id="702" r:id="rId11"/>
    <p:sldId id="703" r:id="rId12"/>
    <p:sldId id="616" r:id="rId13"/>
    <p:sldId id="617" r:id="rId14"/>
    <p:sldId id="619" r:id="rId15"/>
    <p:sldId id="652" r:id="rId16"/>
    <p:sldId id="621" r:id="rId17"/>
    <p:sldId id="606" r:id="rId18"/>
    <p:sldId id="607" r:id="rId19"/>
    <p:sldId id="695" r:id="rId20"/>
    <p:sldId id="609" r:id="rId21"/>
    <p:sldId id="648" r:id="rId22"/>
    <p:sldId id="642" r:id="rId23"/>
    <p:sldId id="654" r:id="rId24"/>
    <p:sldId id="655" r:id="rId25"/>
    <p:sldId id="656" r:id="rId26"/>
    <p:sldId id="657" r:id="rId27"/>
    <p:sldId id="689" r:id="rId28"/>
    <p:sldId id="610" r:id="rId29"/>
    <p:sldId id="650" r:id="rId30"/>
    <p:sldId id="658" r:id="rId31"/>
    <p:sldId id="659" r:id="rId32"/>
    <p:sldId id="611" r:id="rId33"/>
    <p:sldId id="651" r:id="rId34"/>
    <p:sldId id="660" r:id="rId35"/>
    <p:sldId id="661" r:id="rId36"/>
    <p:sldId id="663" r:id="rId37"/>
    <p:sldId id="602" r:id="rId38"/>
    <p:sldId id="664" r:id="rId39"/>
    <p:sldId id="665" r:id="rId40"/>
    <p:sldId id="662" r:id="rId41"/>
    <p:sldId id="690" r:id="rId42"/>
    <p:sldId id="666" r:id="rId43"/>
    <p:sldId id="70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 autoAdjust="0"/>
    <p:restoredTop sz="94830"/>
  </p:normalViewPr>
  <p:slideViewPr>
    <p:cSldViewPr snapToGrid="0" snapToObjects="1" showGuides="1">
      <p:cViewPr varScale="1">
        <p:scale>
          <a:sx n="121" d="100"/>
          <a:sy n="121" d="100"/>
        </p:scale>
        <p:origin x="2312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1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array_queue/blob/WithLinkedList/src/test/java/TreeTests.java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2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”Tree” vs “Sub-tree”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8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258" y="1530537"/>
            <a:ext cx="8955741" cy="4015497"/>
          </a:xfrm>
        </p:spPr>
        <p:txBody>
          <a:bodyPr/>
          <a:lstStyle/>
          <a:p>
            <a:r>
              <a:rPr lang="en-US" b="0" dirty="0"/>
              <a:t>A Binary Search Tree (BST) : </a:t>
            </a:r>
          </a:p>
          <a:p>
            <a:endParaRPr lang="en-US" b="0" dirty="0"/>
          </a:p>
          <a:p>
            <a:pPr lvl="1"/>
            <a:r>
              <a:rPr lang="en-US" b="0" dirty="0">
                <a:solidFill>
                  <a:schemeClr val="bg2">
                    <a:lumMod val="85000"/>
                  </a:schemeClr>
                </a:solidFill>
              </a:rPr>
              <a:t>all the nodes follow the below-mentioned properties:</a:t>
            </a:r>
          </a:p>
          <a:p>
            <a:endParaRPr lang="en-US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The left sub-tree of a node has a key less than or equal to its parent node's key.</a:t>
            </a:r>
          </a:p>
          <a:p>
            <a:pPr lvl="1"/>
            <a:endParaRPr lang="en-US" sz="1800" b="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800" b="0" dirty="0">
                <a:solidFill>
                  <a:schemeClr val="bg2">
                    <a:lumMod val="85000"/>
                  </a:schemeClr>
                </a:solidFill>
              </a:rPr>
              <a:t>The right sub-tree of a node has a key greater than to its parent node's key.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5" y="4552446"/>
            <a:ext cx="2384611" cy="19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1D0C9-EFD8-A448-9FCD-F676222E0BC5}"/>
              </a:ext>
            </a:extLst>
          </p:cNvPr>
          <p:cNvSpPr/>
          <p:nvPr/>
        </p:nvSpPr>
        <p:spPr>
          <a:xfrm>
            <a:off x="4180989" y="57522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3D0491-57D3-C043-A417-2BDE2C3E717E}"/>
              </a:ext>
            </a:extLst>
          </p:cNvPr>
          <p:cNvCxnSpPr>
            <a:cxnSpLocks/>
            <a:stCxn id="22" idx="1"/>
            <a:endCxn id="13" idx="0"/>
          </p:cNvCxnSpPr>
          <p:nvPr/>
        </p:nvCxnSpPr>
        <p:spPr>
          <a:xfrm flipH="1">
            <a:off x="4476824" y="5170942"/>
            <a:ext cx="510955" cy="581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3143AB-3DE8-1041-89FD-3CAD542558FF}"/>
              </a:ext>
            </a:extLst>
          </p:cNvPr>
          <p:cNvGrpSpPr/>
          <p:nvPr/>
        </p:nvGrpSpPr>
        <p:grpSpPr>
          <a:xfrm>
            <a:off x="1004047" y="4915801"/>
            <a:ext cx="2617694" cy="1493963"/>
            <a:chOff x="4114800" y="4628931"/>
            <a:chExt cx="2617694" cy="14939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C53B2-4827-0C45-A14A-24BA89EE9412}"/>
                </a:ext>
              </a:extLst>
            </p:cNvPr>
            <p:cNvSpPr/>
            <p:nvPr/>
          </p:nvSpPr>
          <p:spPr>
            <a:xfrm>
              <a:off x="4572001" y="4628931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CDC12D-31D8-C942-BCBA-7049BE5C5B24}"/>
                </a:ext>
              </a:extLst>
            </p:cNvPr>
            <p:cNvSpPr/>
            <p:nvPr/>
          </p:nvSpPr>
          <p:spPr>
            <a:xfrm rot="16200000">
              <a:off x="4287520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Left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0DF91-1083-5F4F-8EDA-9D3CE67E8BC2}"/>
                </a:ext>
              </a:extLst>
            </p:cNvPr>
            <p:cNvSpPr/>
            <p:nvPr/>
          </p:nvSpPr>
          <p:spPr>
            <a:xfrm rot="16200000">
              <a:off x="5569141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Right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120DD4C-E457-264B-833C-A56BC7C07C5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>
              <a:off x="4114800" y="5081648"/>
              <a:ext cx="457200" cy="10412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7C8184-757E-044C-BF64-4B026A39952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190096" y="5081648"/>
              <a:ext cx="542398" cy="97267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C9C978-151D-4B46-AA49-441181F8D593}"/>
              </a:ext>
            </a:extLst>
          </p:cNvPr>
          <p:cNvSpPr txBox="1"/>
          <p:nvPr/>
        </p:nvSpPr>
        <p:spPr>
          <a:xfrm>
            <a:off x="1629484" y="4508312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TreeNode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F1506-DE14-E64D-BA5B-C809C8A3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35" y="1249537"/>
            <a:ext cx="4971907" cy="3443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90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E43D-ACDE-174B-8060-3E7543B1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E56A6-AC2A-1644-98B8-4307110BB2FB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0F5B0-2376-C043-840F-4947E78E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494" y="1709115"/>
            <a:ext cx="4642074" cy="323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94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15E33-3923-DC4F-9608-349C8113E7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578" y="2142024"/>
            <a:ext cx="5505537" cy="717714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Visit each node of a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B498A4-7ADA-C342-ADB2-FDC950E3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A798CC-C621-EA49-8960-832250C2DA1A}"/>
              </a:ext>
            </a:extLst>
          </p:cNvPr>
          <p:cNvGrpSpPr/>
          <p:nvPr/>
        </p:nvGrpSpPr>
        <p:grpSpPr>
          <a:xfrm>
            <a:off x="5131299" y="4118661"/>
            <a:ext cx="2513153" cy="1295899"/>
            <a:chOff x="792381" y="4276636"/>
            <a:chExt cx="2513153" cy="12958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DEF69-88CA-9049-BC19-ADBA4E044057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C9E19F-EFE7-1D4C-BF64-6ACDBC7AC0E6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B0B68CC-28E0-1D47-A555-2360508026E1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D9D6A1-57A3-4240-810C-ADECD44FA2D8}"/>
                </a:ext>
              </a:extLst>
            </p:cNvPr>
            <p:cNvSpPr/>
            <p:nvPr/>
          </p:nvSpPr>
          <p:spPr>
            <a:xfrm>
              <a:off x="2713864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F76ADA-431E-CA46-AF4C-9A243F863B5E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2343796" y="4567989"/>
              <a:ext cx="665903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02F759-E2DB-4941-80F1-382BA7B7E2FD}"/>
              </a:ext>
            </a:extLst>
          </p:cNvPr>
          <p:cNvGrpSpPr/>
          <p:nvPr/>
        </p:nvGrpSpPr>
        <p:grpSpPr>
          <a:xfrm>
            <a:off x="1410260" y="4460291"/>
            <a:ext cx="1989643" cy="582706"/>
            <a:chOff x="953060" y="4843499"/>
            <a:chExt cx="1989643" cy="5827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F26865-C938-5842-BC87-D5641B17EA62}"/>
                </a:ext>
              </a:extLst>
            </p:cNvPr>
            <p:cNvSpPr/>
            <p:nvPr/>
          </p:nvSpPr>
          <p:spPr>
            <a:xfrm>
              <a:off x="953060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5A86B7-7C37-094C-81B4-D55C2AD405D2}"/>
                </a:ext>
              </a:extLst>
            </p:cNvPr>
            <p:cNvSpPr/>
            <p:nvPr/>
          </p:nvSpPr>
          <p:spPr>
            <a:xfrm>
              <a:off x="2351033" y="484349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AC00F4-2A05-DD43-B9D7-77BEAD64EAEB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1544730" y="5134852"/>
              <a:ext cx="8063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Drawing the dream travel around the ... | Stock image | Colourbox">
            <a:extLst>
              <a:ext uri="{FF2B5EF4-FFF2-40B4-BE49-F238E27FC236}">
                <a16:creationId xmlns:a16="http://schemas.microsoft.com/office/drawing/2014/main" id="{CA7B5DDF-4E5D-7747-8465-95B58B97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29" y="150276"/>
            <a:ext cx="2171985" cy="217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273991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491692" y="24465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023157" y="3263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318992" y="2737877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648202" y="317585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5083362" y="2737877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490938" y="38683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239872" y="346720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135652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819384" y="42365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066770" y="539755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572000" y="542956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431487" y="3555107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614827" y="3555107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411054" y="452792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362605" y="452792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808808" y="39308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5104643" y="3467209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preorder: Root, Left, 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565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7F95D-65F0-FA4A-B81B-38B8B934E014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0E34A-0255-8D4F-BEE8-3A3F07E9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69" y="2144896"/>
            <a:ext cx="7632495" cy="3744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03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4281987" y="227330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3529373" y="343428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5034603" y="346629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4873657" y="2564654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3825208" y="2564654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C29432-5957-3F42-B7ED-510FFD9A69F7}"/>
              </a:ext>
            </a:extLst>
          </p:cNvPr>
          <p:cNvSpPr txBox="1"/>
          <p:nvPr/>
        </p:nvSpPr>
        <p:spPr>
          <a:xfrm>
            <a:off x="2237070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CBD33-2D65-1E4E-B883-9D30F82CA98B}"/>
              </a:ext>
            </a:extLst>
          </p:cNvPr>
          <p:cNvSpPr txBox="1"/>
          <p:nvPr/>
        </p:nvSpPr>
        <p:spPr>
          <a:xfrm>
            <a:off x="1994119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D3E83C-32E3-854F-B734-F4B6E620B5FE}"/>
              </a:ext>
            </a:extLst>
          </p:cNvPr>
          <p:cNvSpPr txBox="1"/>
          <p:nvPr/>
        </p:nvSpPr>
        <p:spPr>
          <a:xfrm>
            <a:off x="407207" y="6224878"/>
            <a:ext cx="113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Stack: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2787A-17A7-9F4E-91F6-020ADF2234EC}"/>
              </a:ext>
            </a:extLst>
          </p:cNvPr>
          <p:cNvSpPr txBox="1"/>
          <p:nvPr/>
        </p:nvSpPr>
        <p:spPr>
          <a:xfrm>
            <a:off x="1465473" y="610176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9544D-3AE0-C043-B711-1579DE6EA2E4}"/>
              </a:ext>
            </a:extLst>
          </p:cNvPr>
          <p:cNvSpPr txBox="1"/>
          <p:nvPr/>
        </p:nvSpPr>
        <p:spPr>
          <a:xfrm>
            <a:off x="185611" y="4758544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Result (List):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D79D5-1FBE-D141-B9EE-CBB75AF3DF33}"/>
              </a:ext>
            </a:extLst>
          </p:cNvPr>
          <p:cNvSpPr txBox="1"/>
          <p:nvPr/>
        </p:nvSpPr>
        <p:spPr>
          <a:xfrm>
            <a:off x="268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8416E-A5DF-FD43-BBC3-24C69A022CD0}"/>
              </a:ext>
            </a:extLst>
          </p:cNvPr>
          <p:cNvSpPr txBox="1"/>
          <p:nvPr/>
        </p:nvSpPr>
        <p:spPr>
          <a:xfrm>
            <a:off x="3156419" y="463543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4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3.33333E-6 L 0.07483 -0.2138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10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18559 -0.2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10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2" grpId="1"/>
      <p:bldP spid="12" grpId="2"/>
      <p:bldP spid="11" grpId="0"/>
      <p:bldP spid="15" grpId="0"/>
      <p:bldP spid="15" grpId="1"/>
      <p:bldP spid="15" grpId="2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6F0D7-DC36-214E-9A85-9B2585C6AE16}"/>
              </a:ext>
            </a:extLst>
          </p:cNvPr>
          <p:cNvSpPr/>
          <p:nvPr/>
        </p:nvSpPr>
        <p:spPr>
          <a:xfrm>
            <a:off x="6944505" y="24167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94B40-0894-EB44-95D2-EFBA5E8A859B}"/>
              </a:ext>
            </a:extLst>
          </p:cNvPr>
          <p:cNvSpPr/>
          <p:nvPr/>
        </p:nvSpPr>
        <p:spPr>
          <a:xfrm>
            <a:off x="6191891" y="357772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EEADB-8482-F84A-8CCD-B31E396EC57A}"/>
              </a:ext>
            </a:extLst>
          </p:cNvPr>
          <p:cNvSpPr/>
          <p:nvPr/>
        </p:nvSpPr>
        <p:spPr>
          <a:xfrm>
            <a:off x="7697121" y="36097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2E613-06D1-DD4A-AE57-46561B74003E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7536175" y="2708090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731F73-2976-E04F-81F5-FADD7039F981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487726" y="2708090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1364704" y="2752222"/>
            <a:ext cx="298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1318838" y="3939705"/>
            <a:ext cx="395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1349874" y="4533447"/>
            <a:ext cx="378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1349873" y="3345964"/>
            <a:ext cx="386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835786" y="2218632"/>
            <a:ext cx="322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835786" y="5086371"/>
            <a:ext cx="2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82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preorder: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20804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Iterative</a:t>
            </a:r>
          </a:p>
          <a:p>
            <a:r>
              <a:rPr lang="en-US" b="1" dirty="0"/>
              <a:t>(without recursion)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32DAE-0515-B642-B981-C1435EB12364}"/>
              </a:ext>
            </a:extLst>
          </p:cNvPr>
          <p:cNvSpPr txBox="1"/>
          <p:nvPr/>
        </p:nvSpPr>
        <p:spPr>
          <a:xfrm>
            <a:off x="704248" y="3342637"/>
            <a:ext cx="252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Pop a node from 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C652-A33F-6047-9EE5-1AED1DE5A497}"/>
              </a:ext>
            </a:extLst>
          </p:cNvPr>
          <p:cNvSpPr txBox="1"/>
          <p:nvPr/>
        </p:nvSpPr>
        <p:spPr>
          <a:xfrm>
            <a:off x="658382" y="4530120"/>
            <a:ext cx="333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right node to Stack if any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9DAFB-A0A0-BA41-A228-596A1C5265A3}"/>
              </a:ext>
            </a:extLst>
          </p:cNvPr>
          <p:cNvSpPr txBox="1"/>
          <p:nvPr/>
        </p:nvSpPr>
        <p:spPr>
          <a:xfrm>
            <a:off x="689418" y="5123862"/>
            <a:ext cx="319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left node to Stack if any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C0432B-0976-AA47-9433-75D2BE2B77AE}"/>
              </a:ext>
            </a:extLst>
          </p:cNvPr>
          <p:cNvSpPr txBox="1"/>
          <p:nvPr/>
        </p:nvSpPr>
        <p:spPr>
          <a:xfrm>
            <a:off x="689417" y="3936379"/>
            <a:ext cx="326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middle node to result list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CC320D-3E40-654C-8B02-3A865369469F}"/>
              </a:ext>
            </a:extLst>
          </p:cNvPr>
          <p:cNvSpPr txBox="1"/>
          <p:nvPr/>
        </p:nvSpPr>
        <p:spPr>
          <a:xfrm>
            <a:off x="175330" y="2809047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While stack not empty 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3341A-5837-AB4B-A14D-3AA5ECD6DF72}"/>
              </a:ext>
            </a:extLst>
          </p:cNvPr>
          <p:cNvSpPr txBox="1"/>
          <p:nvPr/>
        </p:nvSpPr>
        <p:spPr>
          <a:xfrm>
            <a:off x="175330" y="5676786"/>
            <a:ext cx="27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F8D16-F8A7-F74E-8AC7-9F9D6A9F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260" y="2003602"/>
            <a:ext cx="4694376" cy="44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3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8ECE1-7227-144B-9917-5916B101F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 in a BST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F87171-AEC8-5C45-850B-C673391E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857AD-E83D-CC46-9EB2-E06A894DA7B9}"/>
              </a:ext>
            </a:extLst>
          </p:cNvPr>
          <p:cNvSpPr/>
          <p:nvPr/>
        </p:nvSpPr>
        <p:spPr>
          <a:xfrm>
            <a:off x="4126545" y="27697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BCCEA5-EFCE-5F4B-8050-1792E1FA8CB3}"/>
              </a:ext>
            </a:extLst>
          </p:cNvPr>
          <p:cNvSpPr/>
          <p:nvPr/>
        </p:nvSpPr>
        <p:spPr>
          <a:xfrm>
            <a:off x="4126542" y="27596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F77E3-B5FF-DB46-BCE2-5A523B3D23AD}"/>
              </a:ext>
            </a:extLst>
          </p:cNvPr>
          <p:cNvSpPr/>
          <p:nvPr/>
        </p:nvSpPr>
        <p:spPr>
          <a:xfrm>
            <a:off x="1866217" y="35491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7B62-07A1-1242-A5F8-73AFCF870630}"/>
              </a:ext>
            </a:extLst>
          </p:cNvPr>
          <p:cNvSpPr/>
          <p:nvPr/>
        </p:nvSpPr>
        <p:spPr>
          <a:xfrm>
            <a:off x="6289592" y="35465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29954B-6047-EF42-AE51-627BF449A00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flipH="1">
            <a:off x="2162052" y="30510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15CD5-5E38-FE45-B16B-EC4BBC09547A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4718212" y="30510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7379267-3FBC-8449-935A-FB9175EF6A37}"/>
              </a:ext>
            </a:extLst>
          </p:cNvPr>
          <p:cNvSpPr/>
          <p:nvPr/>
        </p:nvSpPr>
        <p:spPr>
          <a:xfrm>
            <a:off x="862244" y="42733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C3787-4145-F647-B36E-9A349FF5B984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1158079" y="38405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31B0B83-B69A-864E-9D6F-A384BB57E808}"/>
              </a:ext>
            </a:extLst>
          </p:cNvPr>
          <p:cNvSpPr/>
          <p:nvPr/>
        </p:nvSpPr>
        <p:spPr>
          <a:xfrm>
            <a:off x="2726892" y="42623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0BADE7-5841-4B47-AF16-6D413C29D2B6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>
          <a:xfrm>
            <a:off x="2457887" y="38405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DCC34-8829-DB42-BA2E-C6E0D9CC3DDE}"/>
              </a:ext>
            </a:extLst>
          </p:cNvPr>
          <p:cNvSpPr/>
          <p:nvPr/>
        </p:nvSpPr>
        <p:spPr>
          <a:xfrm>
            <a:off x="3569628" y="49548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58A03-9EC1-4B45-8A1F-B3BD4782F99F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318562" y="45537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BCFF2-FF1F-284A-AA24-7F6649C31329}"/>
              </a:ext>
            </a:extLst>
          </p:cNvPr>
          <p:cNvSpPr/>
          <p:nvPr/>
        </p:nvSpPr>
        <p:spPr>
          <a:xfrm>
            <a:off x="5567074" y="42751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93583-82FF-1C49-81AB-8F80855E9AB4}"/>
              </a:ext>
            </a:extLst>
          </p:cNvPr>
          <p:cNvCxnSpPr>
            <a:cxnSpLocks/>
            <a:stCxn id="7" idx="1"/>
            <a:endCxn id="16" idx="0"/>
          </p:cNvCxnSpPr>
          <p:nvPr/>
        </p:nvCxnSpPr>
        <p:spPr>
          <a:xfrm flipH="1">
            <a:off x="5862909" y="38378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481FD-6186-D44C-8880-CDD4C9037CFC}"/>
              </a:ext>
            </a:extLst>
          </p:cNvPr>
          <p:cNvSpPr/>
          <p:nvPr/>
        </p:nvSpPr>
        <p:spPr>
          <a:xfrm>
            <a:off x="6213256" y="49509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E2163C-8EAB-7C4D-98B9-52A1B00780EC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>
            <a:off x="6158744" y="45665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94FC04-704C-DF43-96FE-837163264F7D}"/>
              </a:ext>
            </a:extLst>
          </p:cNvPr>
          <p:cNvCxnSpPr>
            <a:cxnSpLocks/>
            <a:stCxn id="7" idx="3"/>
            <a:endCxn id="21" idx="0"/>
          </p:cNvCxnSpPr>
          <p:nvPr/>
        </p:nvCxnSpPr>
        <p:spPr>
          <a:xfrm>
            <a:off x="6881262" y="38378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DF7BCF-2547-5F4A-8BE0-DBF0500DBA5D}"/>
              </a:ext>
            </a:extLst>
          </p:cNvPr>
          <p:cNvSpPr/>
          <p:nvPr/>
        </p:nvSpPr>
        <p:spPr>
          <a:xfrm>
            <a:off x="7044051" y="42961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4D130F-3C7C-A14D-9DEF-24A5C3552CF8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>
            <a:off x="7635721" y="45875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4B74F56-E4F9-B342-A37A-0C78A0E43A2A}"/>
              </a:ext>
            </a:extLst>
          </p:cNvPr>
          <p:cNvSpPr/>
          <p:nvPr/>
        </p:nvSpPr>
        <p:spPr>
          <a:xfrm>
            <a:off x="7766290" y="49519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12E1E-7B61-A84E-9B89-2A2B0A3020F1}"/>
              </a:ext>
            </a:extLst>
          </p:cNvPr>
          <p:cNvSpPr txBox="1"/>
          <p:nvPr/>
        </p:nvSpPr>
        <p:spPr>
          <a:xfrm>
            <a:off x="6333917" y="1464425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9824F-CE89-274C-AD09-0CE270CB33EE}"/>
              </a:ext>
            </a:extLst>
          </p:cNvPr>
          <p:cNvSpPr txBox="1"/>
          <p:nvPr/>
        </p:nvSpPr>
        <p:spPr>
          <a:xfrm>
            <a:off x="4677274" y="255608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E0445-8CEA-9349-911B-E8306998AF24}"/>
              </a:ext>
            </a:extLst>
          </p:cNvPr>
          <p:cNvSpPr txBox="1"/>
          <p:nvPr/>
        </p:nvSpPr>
        <p:spPr>
          <a:xfrm>
            <a:off x="7606098" y="4164362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07AF62-93C4-0B47-A3AB-65C3B2B5C147}"/>
              </a:ext>
            </a:extLst>
          </p:cNvPr>
          <p:cNvSpPr txBox="1"/>
          <p:nvPr/>
        </p:nvSpPr>
        <p:spPr>
          <a:xfrm>
            <a:off x="6881262" y="340063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8A89E-53ED-244B-BAE2-58CD04D7BFA3}"/>
              </a:ext>
            </a:extLst>
          </p:cNvPr>
          <p:cNvSpPr/>
          <p:nvPr/>
        </p:nvSpPr>
        <p:spPr>
          <a:xfrm>
            <a:off x="7044572" y="4300059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23F187-5AFE-6D4F-A4AF-4CCB252D10B0}"/>
              </a:ext>
            </a:extLst>
          </p:cNvPr>
          <p:cNvSpPr txBox="1"/>
          <p:nvPr/>
        </p:nvSpPr>
        <p:spPr>
          <a:xfrm>
            <a:off x="457200" y="5752222"/>
            <a:ext cx="133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Top down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35EC7-B0C1-1E47-AD0D-69D26939F064}"/>
              </a:ext>
            </a:extLst>
          </p:cNvPr>
          <p:cNvSpPr txBox="1"/>
          <p:nvPr/>
        </p:nvSpPr>
        <p:spPr>
          <a:xfrm>
            <a:off x="501442" y="5752222"/>
            <a:ext cx="124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Preorder</a:t>
            </a:r>
          </a:p>
        </p:txBody>
      </p:sp>
    </p:spTree>
    <p:extLst>
      <p:ext uri="{BB962C8B-B14F-4D97-AF65-F5344CB8AC3E}">
        <p14:creationId xmlns:p14="http://schemas.microsoft.com/office/powerpoint/2010/main" val="14913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26" grpId="1"/>
      <p:bldP spid="27" grpId="0"/>
      <p:bldP spid="27" grpId="1"/>
      <p:bldP spid="28" grpId="0" animBg="1"/>
      <p:bldP spid="29" grpId="0"/>
      <p:bldP spid="30" grpId="0"/>
      <p:bldP spid="3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9,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4376" y="6152090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9,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5296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6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50"/>
                </a:solidFill>
              </a:rPr>
              <a:t>inorder</a:t>
            </a:r>
            <a:r>
              <a:rPr lang="en-US" sz="2800" dirty="0">
                <a:solidFill>
                  <a:srgbClr val="00B050"/>
                </a:solidFill>
              </a:rPr>
              <a:t>: Left, Root,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C705B-59BD-7742-89D6-9502F55F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62549"/>
            <a:ext cx="8051800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8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postorder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561966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B050"/>
                </a:solidFill>
              </a:rPr>
              <a:t>postorder: Root, Left, Right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6422144" y="880651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C02DC-33C8-7E47-9794-C5F5346D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872649"/>
            <a:ext cx="8216900" cy="417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31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with Trees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A1856-1AC9-214C-85D5-2D22ED2DA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Height</a:t>
            </a:r>
            <a:r>
              <a:rPr lang="en-US" dirty="0"/>
              <a:t> of a tree: </a:t>
            </a:r>
          </a:p>
          <a:p>
            <a:pPr lvl="1"/>
            <a:r>
              <a:rPr lang="en-US" dirty="0"/>
              <a:t>Number of nodes</a:t>
            </a:r>
          </a:p>
          <a:p>
            <a:pPr lvl="1"/>
            <a:r>
              <a:rPr lang="en-US" dirty="0"/>
              <a:t>on the longest path</a:t>
            </a:r>
          </a:p>
          <a:p>
            <a:pPr lvl="1"/>
            <a:r>
              <a:rPr lang="en-US" dirty="0"/>
              <a:t>from root to leaf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1A40D-B01F-0C4A-9D39-5D67C6A8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F336B-88F7-8C48-AE39-F3A874F1F44E}"/>
              </a:ext>
            </a:extLst>
          </p:cNvPr>
          <p:cNvSpPr/>
          <p:nvPr/>
        </p:nvSpPr>
        <p:spPr>
          <a:xfrm>
            <a:off x="466164" y="42068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2C7CCB-CF64-2947-AD4B-A6B224BD2830}"/>
              </a:ext>
            </a:extLst>
          </p:cNvPr>
          <p:cNvGrpSpPr/>
          <p:nvPr/>
        </p:nvGrpSpPr>
        <p:grpSpPr>
          <a:xfrm>
            <a:off x="1690865" y="3904521"/>
            <a:ext cx="1202416" cy="1306911"/>
            <a:chOff x="1690865" y="3904521"/>
            <a:chExt cx="1202416" cy="13069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E8F80A-5965-C94E-B52D-14067AE67081}"/>
                </a:ext>
              </a:extLst>
            </p:cNvPr>
            <p:cNvSpPr/>
            <p:nvPr/>
          </p:nvSpPr>
          <p:spPr>
            <a:xfrm>
              <a:off x="2301611" y="390452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BABEC6-894C-FE42-918D-DF547841B8BF}"/>
                </a:ext>
              </a:extLst>
            </p:cNvPr>
            <p:cNvSpPr/>
            <p:nvPr/>
          </p:nvSpPr>
          <p:spPr>
            <a:xfrm>
              <a:off x="1690865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C3DE13-F663-804F-B25F-2F46303137ED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986700" y="4195874"/>
              <a:ext cx="314911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5BDD72-3628-BB41-B3D9-26C3CEF45B72}"/>
              </a:ext>
            </a:extLst>
          </p:cNvPr>
          <p:cNvGrpSpPr/>
          <p:nvPr/>
        </p:nvGrpSpPr>
        <p:grpSpPr>
          <a:xfrm>
            <a:off x="3634821" y="3915533"/>
            <a:ext cx="1881356" cy="1295899"/>
            <a:chOff x="3634821" y="3915533"/>
            <a:chExt cx="1881356" cy="1295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A0A768-AED7-8347-8250-9862F137C926}"/>
                </a:ext>
              </a:extLst>
            </p:cNvPr>
            <p:cNvSpPr/>
            <p:nvPr/>
          </p:nvSpPr>
          <p:spPr>
            <a:xfrm>
              <a:off x="4276165" y="39155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4B15-5F7E-314F-A94B-ECF47B7C6A26}"/>
                </a:ext>
              </a:extLst>
            </p:cNvPr>
            <p:cNvSpPr/>
            <p:nvPr/>
          </p:nvSpPr>
          <p:spPr>
            <a:xfrm>
              <a:off x="3634821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2611E2-FE69-C042-8F16-2AE41B08AA2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flipH="1">
              <a:off x="3930656" y="4206886"/>
              <a:ext cx="34550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DE0E0C-FC6F-1F43-A08E-1607188F8925}"/>
                </a:ext>
              </a:extLst>
            </p:cNvPr>
            <p:cNvSpPr/>
            <p:nvPr/>
          </p:nvSpPr>
          <p:spPr>
            <a:xfrm>
              <a:off x="4924507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7DC4D5-00D1-6E48-B3A6-2A33E47EDF08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4867835" y="4206886"/>
              <a:ext cx="352507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5F2F7-0B7B-FF49-8939-4A110E0F8974}"/>
              </a:ext>
            </a:extLst>
          </p:cNvPr>
          <p:cNvGrpSpPr/>
          <p:nvPr/>
        </p:nvGrpSpPr>
        <p:grpSpPr>
          <a:xfrm>
            <a:off x="6164519" y="3332827"/>
            <a:ext cx="2669975" cy="2176634"/>
            <a:chOff x="6164519" y="3332827"/>
            <a:chExt cx="2669975" cy="21766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6708B-6AE4-D04A-AA69-AEC59E998B46}"/>
                </a:ext>
              </a:extLst>
            </p:cNvPr>
            <p:cNvSpPr/>
            <p:nvPr/>
          </p:nvSpPr>
          <p:spPr>
            <a:xfrm>
              <a:off x="6813235" y="3332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EB2A9-E252-0142-80A9-131CDDD7CCCB}"/>
                </a:ext>
              </a:extLst>
            </p:cNvPr>
            <p:cNvSpPr/>
            <p:nvPr/>
          </p:nvSpPr>
          <p:spPr>
            <a:xfrm>
              <a:off x="6164519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7A0218-B017-F946-A101-5BC4B387B7CF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6460354" y="3624180"/>
              <a:ext cx="352881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67BEF2-A253-CF4A-BCA5-1DFD11CD3CCD}"/>
                </a:ext>
              </a:extLst>
            </p:cNvPr>
            <p:cNvSpPr/>
            <p:nvPr/>
          </p:nvSpPr>
          <p:spPr>
            <a:xfrm>
              <a:off x="7554515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0B25A6-08E8-8A44-AFDD-63862F153575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404905" y="3624180"/>
              <a:ext cx="445445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401D77-9D08-0246-9298-C0CB8F1E7D84}"/>
                </a:ext>
              </a:extLst>
            </p:cNvPr>
            <p:cNvSpPr/>
            <p:nvPr/>
          </p:nvSpPr>
          <p:spPr>
            <a:xfrm>
              <a:off x="8242824" y="492675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EBCD90-62A3-A94B-90AA-7D2CC6B8F839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8146185" y="4435341"/>
              <a:ext cx="392474" cy="491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3D5989-6CA9-BF42-A40B-533D1E7121CE}"/>
              </a:ext>
            </a:extLst>
          </p:cNvPr>
          <p:cNvSpPr txBox="1"/>
          <p:nvPr/>
        </p:nvSpPr>
        <p:spPr>
          <a:xfrm>
            <a:off x="191426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7308-1FF9-EF4B-893E-D54359148D7C}"/>
              </a:ext>
            </a:extLst>
          </p:cNvPr>
          <p:cNvSpPr txBox="1"/>
          <p:nvPr/>
        </p:nvSpPr>
        <p:spPr>
          <a:xfrm>
            <a:off x="1690865" y="6043575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015B7-B942-314A-BDB6-F443665F008F}"/>
              </a:ext>
            </a:extLst>
          </p:cNvPr>
          <p:cNvSpPr txBox="1"/>
          <p:nvPr/>
        </p:nvSpPr>
        <p:spPr>
          <a:xfrm>
            <a:off x="4172650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4BA97-B3F7-E040-9411-13BFB690ADA7}"/>
              </a:ext>
            </a:extLst>
          </p:cNvPr>
          <p:cNvSpPr txBox="1"/>
          <p:nvPr/>
        </p:nvSpPr>
        <p:spPr>
          <a:xfrm>
            <a:off x="6756189" y="5386032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899419-DE7F-C546-89D8-BF076241D704}"/>
              </a:ext>
            </a:extLst>
          </p:cNvPr>
          <p:cNvGrpSpPr/>
          <p:nvPr/>
        </p:nvGrpSpPr>
        <p:grpSpPr>
          <a:xfrm>
            <a:off x="5134796" y="243915"/>
            <a:ext cx="3503461" cy="2464058"/>
            <a:chOff x="5134796" y="243915"/>
            <a:chExt cx="3503461" cy="24640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C328D3-C49F-2A4A-A608-43B8778DF0C7}"/>
                </a:ext>
              </a:extLst>
            </p:cNvPr>
            <p:cNvSpPr/>
            <p:nvPr/>
          </p:nvSpPr>
          <p:spPr>
            <a:xfrm>
              <a:off x="5876076" y="24391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A6C9CE-0DA2-2E47-8B86-A7962FDCFCAE}"/>
                </a:ext>
              </a:extLst>
            </p:cNvPr>
            <p:cNvSpPr/>
            <p:nvPr/>
          </p:nvSpPr>
          <p:spPr>
            <a:xfrm>
              <a:off x="5134796" y="78237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398C4C-6774-E24F-816F-284AB9BD48FD}"/>
                </a:ext>
              </a:extLst>
            </p:cNvPr>
            <p:cNvCxnSpPr>
              <a:cxnSpLocks/>
              <a:stCxn id="35" idx="1"/>
              <a:endCxn id="36" idx="0"/>
            </p:cNvCxnSpPr>
            <p:nvPr/>
          </p:nvCxnSpPr>
          <p:spPr>
            <a:xfrm flipH="1">
              <a:off x="5430631" y="535268"/>
              <a:ext cx="445445" cy="24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B35D15-06C3-AF47-9F04-7C9C80EE85FD}"/>
                </a:ext>
              </a:extLst>
            </p:cNvPr>
            <p:cNvSpPr/>
            <p:nvPr/>
          </p:nvSpPr>
          <p:spPr>
            <a:xfrm>
              <a:off x="6643847" y="82435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A8CEE9-42FB-9544-BC4B-499AAC32602C}"/>
                </a:ext>
              </a:extLst>
            </p:cNvPr>
            <p:cNvCxnSpPr>
              <a:cxnSpLocks/>
              <a:stCxn id="35" idx="3"/>
              <a:endCxn id="38" idx="0"/>
            </p:cNvCxnSpPr>
            <p:nvPr/>
          </p:nvCxnSpPr>
          <p:spPr>
            <a:xfrm>
              <a:off x="6467746" y="535268"/>
              <a:ext cx="471936" cy="28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2BD118-6D28-B048-8FE3-1777AD08A0DB}"/>
                </a:ext>
              </a:extLst>
            </p:cNvPr>
            <p:cNvSpPr/>
            <p:nvPr/>
          </p:nvSpPr>
          <p:spPr>
            <a:xfrm>
              <a:off x="7331792" y="144223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4FE3F0-ECC6-9C41-A88D-8217A4A5CA87}"/>
                </a:ext>
              </a:extLst>
            </p:cNvPr>
            <p:cNvCxnSpPr>
              <a:cxnSpLocks/>
              <a:stCxn id="40" idx="3"/>
              <a:endCxn id="42" idx="0"/>
            </p:cNvCxnSpPr>
            <p:nvPr/>
          </p:nvCxnSpPr>
          <p:spPr>
            <a:xfrm>
              <a:off x="7923462" y="1733583"/>
              <a:ext cx="418960" cy="39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4CEA9-5AFE-B44A-AD12-0E7E4B3DA509}"/>
                </a:ext>
              </a:extLst>
            </p:cNvPr>
            <p:cNvSpPr/>
            <p:nvPr/>
          </p:nvSpPr>
          <p:spPr>
            <a:xfrm>
              <a:off x="8046587" y="21252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3D7192B-06A4-BE4C-B361-813E3A562833}"/>
                </a:ext>
              </a:extLst>
            </p:cNvPr>
            <p:cNvCxnSpPr>
              <a:cxnSpLocks/>
              <a:stCxn id="38" idx="3"/>
              <a:endCxn id="40" idx="0"/>
            </p:cNvCxnSpPr>
            <p:nvPr/>
          </p:nvCxnSpPr>
          <p:spPr>
            <a:xfrm>
              <a:off x="7235517" y="1115703"/>
              <a:ext cx="392110" cy="32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75C4B7-26BE-2C41-A1CF-DF32A4ED254C}"/>
              </a:ext>
            </a:extLst>
          </p:cNvPr>
          <p:cNvSpPr txBox="1"/>
          <p:nvPr/>
        </p:nvSpPr>
        <p:spPr>
          <a:xfrm>
            <a:off x="5967924" y="2359026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4</a:t>
            </a:r>
          </a:p>
        </p:txBody>
      </p:sp>
    </p:spTree>
    <p:extLst>
      <p:ext uri="{BB962C8B-B14F-4D97-AF65-F5344CB8AC3E}">
        <p14:creationId xmlns:p14="http://schemas.microsoft.com/office/powerpoint/2010/main" val="37706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6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a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570472" y="-24515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548394" y="1051677"/>
            <a:ext cx="1171108" cy="139698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311171" y="1051677"/>
            <a:ext cx="963232" cy="1367913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4237037" y="2448657"/>
            <a:ext cx="2778299" cy="26224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7625536" y="2419590"/>
            <a:ext cx="1316054" cy="1392155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6719501" y="708043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/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441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/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/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142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blipFill>
                <a:blip r:embed="rId5"/>
                <a:stretch>
                  <a:fillRect l="-1471" r="-735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blipFill>
                <a:blip r:embed="rId6"/>
                <a:stretch>
                  <a:fillRect l="-23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19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7" grpId="0"/>
      <p:bldP spid="38" grpId="0"/>
      <p:bldP spid="38" grpId="1"/>
      <p:bldP spid="39" grpId="0"/>
      <p:bldP spid="3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/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/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/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285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/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blipFill>
                <a:blip r:embed="rId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/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blipFill>
                <a:blip r:embed="rId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43D32A-2115-6548-88B2-2DC06FA398D1}"/>
              </a:ext>
            </a:extLst>
          </p:cNvPr>
          <p:cNvSpPr txBox="1"/>
          <p:nvPr/>
        </p:nvSpPr>
        <p:spPr>
          <a:xfrm>
            <a:off x="8289421" y="2384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/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/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/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blipFill>
                <a:blip r:embed="rId9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81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  <p:bldP spid="26" grpId="0"/>
      <p:bldP spid="28" grpId="0"/>
      <p:bldP spid="29" grpId="0"/>
      <p:bldP spid="34" grpId="0"/>
      <p:bldP spid="35" grpId="0"/>
      <p:bldP spid="36" grpId="0"/>
      <p:bldP spid="37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34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11250" y="3182778"/>
            <a:ext cx="3202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height(left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height(right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109838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826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73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14C75-A242-4743-A6BC-5887A2228793}"/>
              </a:ext>
            </a:extLst>
          </p:cNvPr>
          <p:cNvSpPr/>
          <p:nvPr/>
        </p:nvSpPr>
        <p:spPr>
          <a:xfrm>
            <a:off x="3756213" y="29790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C763F-470D-BA40-A7D6-5699254F3FEF}"/>
              </a:ext>
            </a:extLst>
          </p:cNvPr>
          <p:cNvSpPr/>
          <p:nvPr/>
        </p:nvSpPr>
        <p:spPr>
          <a:xfrm>
            <a:off x="2287678" y="37962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9FFB2E-3356-E14E-8CD9-47B148D795C3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flipH="1">
            <a:off x="2583513" y="3270420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F1CC90-2EDC-7547-9192-48F65AB77377}"/>
              </a:ext>
            </a:extLst>
          </p:cNvPr>
          <p:cNvSpPr/>
          <p:nvPr/>
        </p:nvSpPr>
        <p:spPr>
          <a:xfrm>
            <a:off x="5311196" y="37962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DFA955-C83B-FC46-9E8C-8A72FE936530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4347883" y="3270420"/>
            <a:ext cx="1259148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C08EBE-4D32-6646-9326-D6975F841450}"/>
              </a:ext>
            </a:extLst>
          </p:cNvPr>
          <p:cNvSpPr/>
          <p:nvPr/>
        </p:nvSpPr>
        <p:spPr>
          <a:xfrm>
            <a:off x="6153932" y="470657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5E6767-F9D3-DC4F-9DDC-754BD893318C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5902866" y="4087650"/>
            <a:ext cx="546901" cy="618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930BA-1107-9241-B2FB-180995C8237C}"/>
              </a:ext>
            </a:extLst>
          </p:cNvPr>
          <p:cNvSpPr/>
          <p:nvPr/>
        </p:nvSpPr>
        <p:spPr>
          <a:xfrm>
            <a:off x="1400173" y="476911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1F2B00-0C51-844F-95DF-04E8F7AF2502}"/>
              </a:ext>
            </a:extLst>
          </p:cNvPr>
          <p:cNvSpPr/>
          <p:nvPr/>
        </p:nvSpPr>
        <p:spPr>
          <a:xfrm>
            <a:off x="3083905" y="476911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D08ED2-E4C6-2944-8F5C-4C28F597928C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>
          <a:xfrm flipH="1">
            <a:off x="1696008" y="4087650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364B10-C082-DD44-8A1F-5B896DCD935D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>
            <a:off x="2879348" y="4087650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7AC7-F76D-A148-82F2-A125C5B2F9E6}"/>
              </a:ext>
            </a:extLst>
          </p:cNvPr>
          <p:cNvSpPr/>
          <p:nvPr/>
        </p:nvSpPr>
        <p:spPr>
          <a:xfrm>
            <a:off x="4471802" y="476911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9FFA5E-59B5-614A-B18C-B49E2506CC43}"/>
              </a:ext>
            </a:extLst>
          </p:cNvPr>
          <p:cNvCxnSpPr>
            <a:cxnSpLocks/>
            <a:stCxn id="10" idx="1"/>
            <a:endCxn id="23" idx="0"/>
          </p:cNvCxnSpPr>
          <p:nvPr/>
        </p:nvCxnSpPr>
        <p:spPr>
          <a:xfrm flipH="1">
            <a:off x="4767637" y="4087650"/>
            <a:ext cx="543559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A39031-F9F1-BC4B-88EE-0D19775E581E}"/>
              </a:ext>
            </a:extLst>
          </p:cNvPr>
          <p:cNvSpPr txBox="1"/>
          <p:nvPr/>
        </p:nvSpPr>
        <p:spPr>
          <a:xfrm>
            <a:off x="3169863" y="29790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B0105-2709-C545-A92D-D919E90B8689}"/>
              </a:ext>
            </a:extLst>
          </p:cNvPr>
          <p:cNvSpPr txBox="1"/>
          <p:nvPr/>
        </p:nvSpPr>
        <p:spPr>
          <a:xfrm>
            <a:off x="4616794" y="29902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1EB9F-D420-304F-AC91-B02B1526B221}"/>
              </a:ext>
            </a:extLst>
          </p:cNvPr>
          <p:cNvSpPr txBox="1"/>
          <p:nvPr/>
        </p:nvSpPr>
        <p:spPr>
          <a:xfrm>
            <a:off x="1761699" y="379629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86DD7-8528-DE4D-A984-676C49363B4B}"/>
              </a:ext>
            </a:extLst>
          </p:cNvPr>
          <p:cNvSpPr txBox="1"/>
          <p:nvPr/>
        </p:nvSpPr>
        <p:spPr>
          <a:xfrm>
            <a:off x="3073853" y="38095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A23C96-A308-EA43-A2AE-B59DBF334ED2}"/>
              </a:ext>
            </a:extLst>
          </p:cNvPr>
          <p:cNvSpPr txBox="1"/>
          <p:nvPr/>
        </p:nvSpPr>
        <p:spPr>
          <a:xfrm>
            <a:off x="4802275" y="3726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8E4F0-7D0C-3E47-A334-A911A49EF93B}"/>
              </a:ext>
            </a:extLst>
          </p:cNvPr>
          <p:cNvSpPr txBox="1"/>
          <p:nvPr/>
        </p:nvSpPr>
        <p:spPr>
          <a:xfrm>
            <a:off x="6114429" y="373924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9C2B1E-7FBC-F64B-855C-C3836DB2B712}"/>
              </a:ext>
            </a:extLst>
          </p:cNvPr>
          <p:cNvGrpSpPr/>
          <p:nvPr/>
        </p:nvGrpSpPr>
        <p:grpSpPr>
          <a:xfrm>
            <a:off x="1101966" y="5219745"/>
            <a:ext cx="1202885" cy="461665"/>
            <a:chOff x="1101966" y="5219745"/>
            <a:chExt cx="1202885" cy="4616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B91078-725F-8D48-A721-0A35556DC608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A860E2-CD27-C643-9C38-A2FE58211351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36B6CD4-825A-6141-8710-0F3AA5AE281C}"/>
              </a:ext>
            </a:extLst>
          </p:cNvPr>
          <p:cNvSpPr txBox="1"/>
          <p:nvPr/>
        </p:nvSpPr>
        <p:spPr>
          <a:xfrm>
            <a:off x="7180730" y="1709622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Bottom up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BFA6E3-695B-7947-B7BF-6FF64C9FE937}"/>
              </a:ext>
            </a:extLst>
          </p:cNvPr>
          <p:cNvSpPr/>
          <p:nvPr/>
        </p:nvSpPr>
        <p:spPr>
          <a:xfrm>
            <a:off x="3883058" y="5720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2A46CD-ABF7-424B-A8ED-0C8F2E63D7D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3678501" y="5039125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4F7C31-B1F8-1040-8A62-02A523E52EA0}"/>
              </a:ext>
            </a:extLst>
          </p:cNvPr>
          <p:cNvGrpSpPr/>
          <p:nvPr/>
        </p:nvGrpSpPr>
        <p:grpSpPr>
          <a:xfrm>
            <a:off x="2778297" y="5197547"/>
            <a:ext cx="1202885" cy="461665"/>
            <a:chOff x="1101966" y="5219745"/>
            <a:chExt cx="1202885" cy="46166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11B133-F473-7F4F-A204-DA02EC95AFB7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5C3453-7B41-7F42-AF11-80E6C7EAA747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1F869A-5DEF-A64B-9DDC-BA4AA852EAE6}"/>
              </a:ext>
            </a:extLst>
          </p:cNvPr>
          <p:cNvGrpSpPr/>
          <p:nvPr/>
        </p:nvGrpSpPr>
        <p:grpSpPr>
          <a:xfrm>
            <a:off x="4198124" y="5197547"/>
            <a:ext cx="1202885" cy="461665"/>
            <a:chOff x="1101966" y="5219745"/>
            <a:chExt cx="1202885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58004F-0EE5-2548-8A1D-BBE762973EF6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B73744-C6DD-3E40-9EFB-317FAB80D023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32ADD4-B7DA-A540-A641-EDC55F582A11}"/>
              </a:ext>
            </a:extLst>
          </p:cNvPr>
          <p:cNvGrpSpPr/>
          <p:nvPr/>
        </p:nvGrpSpPr>
        <p:grpSpPr>
          <a:xfrm>
            <a:off x="5859699" y="5149024"/>
            <a:ext cx="1202885" cy="461665"/>
            <a:chOff x="1101966" y="5219745"/>
            <a:chExt cx="1202885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EC8ECE-E648-474F-9190-9E8E54280794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B2ADC0-141D-8845-9D21-6CFA4EB1490B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54706C-591F-0243-AFDE-CACEAF3CAB32}"/>
              </a:ext>
            </a:extLst>
          </p:cNvPr>
          <p:cNvGrpSpPr/>
          <p:nvPr/>
        </p:nvGrpSpPr>
        <p:grpSpPr>
          <a:xfrm>
            <a:off x="3599390" y="6170364"/>
            <a:ext cx="1202885" cy="461665"/>
            <a:chOff x="1101966" y="5219745"/>
            <a:chExt cx="1202885" cy="46166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2A13496-34DE-8A4A-81A2-E8C104D7B0E2}"/>
                </a:ext>
              </a:extLst>
            </p:cNvPr>
            <p:cNvSpPr txBox="1"/>
            <p:nvPr/>
          </p:nvSpPr>
          <p:spPr>
            <a:xfrm>
              <a:off x="1101966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F8B4B00-0433-EC4B-BA97-DB1341D86A75}"/>
                </a:ext>
              </a:extLst>
            </p:cNvPr>
            <p:cNvSpPr txBox="1"/>
            <p:nvPr/>
          </p:nvSpPr>
          <p:spPr>
            <a:xfrm>
              <a:off x="1964693" y="521974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4232641-85FD-7B47-9420-BE451CDCDF18}"/>
              </a:ext>
            </a:extLst>
          </p:cNvPr>
          <p:cNvSpPr txBox="1"/>
          <p:nvPr/>
        </p:nvSpPr>
        <p:spPr>
          <a:xfrm>
            <a:off x="3899781" y="25062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D2AAD2-00E9-8E4E-A663-A45AAC4CE684}"/>
              </a:ext>
            </a:extLst>
          </p:cNvPr>
          <p:cNvSpPr txBox="1"/>
          <p:nvPr/>
        </p:nvSpPr>
        <p:spPr>
          <a:xfrm>
            <a:off x="7180730" y="1709622"/>
            <a:ext cx="1335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Postorder</a:t>
            </a:r>
          </a:p>
        </p:txBody>
      </p:sp>
    </p:spTree>
    <p:extLst>
      <p:ext uri="{BB962C8B-B14F-4D97-AF65-F5344CB8AC3E}">
        <p14:creationId xmlns:p14="http://schemas.microsoft.com/office/powerpoint/2010/main" val="223805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27" grpId="0"/>
      <p:bldP spid="54" grpId="0"/>
      <p:bldP spid="55" grpId="0"/>
      <p:bldP spid="5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346612" y="789908"/>
            <a:ext cx="2873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Height of a Tree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6C5E8-5749-134A-BAB5-AA4C36D8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201432"/>
            <a:ext cx="7416800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00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734F0-7A2B-9B4F-A309-35C49A5FA3BB}"/>
              </a:ext>
            </a:extLst>
          </p:cNvPr>
          <p:cNvSpPr txBox="1"/>
          <p:nvPr/>
        </p:nvSpPr>
        <p:spPr>
          <a:xfrm>
            <a:off x="250528" y="2585545"/>
            <a:ext cx="8642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examples: </a:t>
            </a:r>
          </a:p>
          <a:p>
            <a:r>
              <a:rPr lang="en-US" dirty="0">
                <a:hlinkClick r:id="rId2"/>
              </a:rPr>
              <a:t>https://github.com/pdgetrf/array_queue/blob/WithLinkedList/src/test/java/TreeTests.java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1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5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F8AE1-DB62-6749-BCFC-33048AC76F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4740" y="2649306"/>
            <a:ext cx="6494530" cy="11800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Maintain</a:t>
            </a:r>
            <a:r>
              <a:rPr lang="zh-CN" altLang="en-US" dirty="0"/>
              <a:t> </a:t>
            </a:r>
            <a:r>
              <a:rPr lang="en-US" altLang="zh-CN" sz="5400" dirty="0">
                <a:solidFill>
                  <a:srgbClr val="00B050"/>
                </a:solidFill>
              </a:rPr>
              <a:t>ordering</a:t>
            </a:r>
            <a:r>
              <a:rPr lang="zh-CN" altLang="en-US" dirty="0"/>
              <a:t> </a:t>
            </a:r>
            <a:r>
              <a:rPr lang="en-US" altLang="zh-CN" dirty="0"/>
              <a:t>efficiently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CDFB7-AB75-2649-A6B9-D5A07A63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30B54E-84E4-5046-8175-9865100DE938}"/>
              </a:ext>
            </a:extLst>
          </p:cNvPr>
          <p:cNvGrpSpPr/>
          <p:nvPr/>
        </p:nvGrpSpPr>
        <p:grpSpPr>
          <a:xfrm>
            <a:off x="579344" y="4264276"/>
            <a:ext cx="2588559" cy="2142127"/>
            <a:chOff x="579344" y="4264276"/>
            <a:chExt cx="2588559" cy="21421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7893D7-15FE-4249-A83C-66963538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344" y="4539503"/>
              <a:ext cx="2247900" cy="18669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A71B57-ECD3-4441-9669-A99BD5C86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9203" y="4264276"/>
              <a:ext cx="1028700" cy="85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93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810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1DDD7C-13EA-DC4B-8639-01747393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9" y="2896348"/>
            <a:ext cx="3340100" cy="276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6924"/>
            <a:ext cx="4159624" cy="20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5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7C350-BA9B-1845-9454-A98D21B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2" y="1322332"/>
            <a:ext cx="4521660" cy="494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E1DD-0F81-DA45-8593-B399C99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7" y="2601260"/>
            <a:ext cx="723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AE3CE-B401-F049-9ACA-1947CEA0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56" y="546924"/>
            <a:ext cx="3221767" cy="15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5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12287</TotalTime>
  <Words>910</Words>
  <Application>Microsoft Macintosh PowerPoint</Application>
  <PresentationFormat>On-screen Show (4:3)</PresentationFormat>
  <Paragraphs>357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Encode Sans Normal Black</vt:lpstr>
      <vt:lpstr>Open Sans</vt:lpstr>
      <vt:lpstr>Open Sans Light</vt:lpstr>
      <vt:lpstr>Uni Sans Regular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CSS342 Data Structures, Algorithms, and Discrete Mathematics (I)</vt:lpstr>
      <vt:lpstr>PowerPoint Presentation</vt:lpstr>
      <vt:lpstr>PowerPoint Presentation</vt:lpstr>
      <vt:lpstr>PowerPoint Presentation</vt:lpstr>
      <vt:lpstr>Why binary tree</vt:lpstr>
      <vt:lpstr>PowerPoint Presentation</vt:lpstr>
      <vt:lpstr>PowerPoint Presentation</vt:lpstr>
      <vt:lpstr>PowerPoint Presentation</vt:lpstr>
      <vt:lpstr>”Tree” vs “Sub-tree”</vt:lpstr>
      <vt:lpstr>Binary Search Tree</vt:lpstr>
      <vt:lpstr>Exercise</vt:lpstr>
      <vt:lpstr>Exercise</vt:lpstr>
      <vt:lpstr>Exercise</vt:lpstr>
      <vt:lpstr>Exercise</vt:lpstr>
      <vt:lpstr>Tree Node</vt:lpstr>
      <vt:lpstr>Tree ADT</vt:lpstr>
      <vt:lpstr>Tree Traversal</vt:lpstr>
      <vt:lpstr>Binary Tree Traversal</vt:lpstr>
      <vt:lpstr>Exercise</vt:lpstr>
      <vt:lpstr>Code it up!</vt:lpstr>
      <vt:lpstr>preorder: Root, Left, Right</vt:lpstr>
      <vt:lpstr>preorder: Root, Left, Right</vt:lpstr>
      <vt:lpstr>preorder: Root, Left, Right</vt:lpstr>
      <vt:lpstr>preorder: Root, Left, Right</vt:lpstr>
      <vt:lpstr>Pre-order Application</vt:lpstr>
      <vt:lpstr>Binary Tree Traversal</vt:lpstr>
      <vt:lpstr>Exercise</vt:lpstr>
      <vt:lpstr>Code it up!</vt:lpstr>
      <vt:lpstr>inorder: Left, Root, Right</vt:lpstr>
      <vt:lpstr>Binary Tree Traversal</vt:lpstr>
      <vt:lpstr>Exercise</vt:lpstr>
      <vt:lpstr>Code it up!</vt:lpstr>
      <vt:lpstr>postorder: Root, Left, Right</vt:lpstr>
      <vt:lpstr>Recursion with Trees</vt:lpstr>
      <vt:lpstr>Binary Tree Definition</vt:lpstr>
      <vt:lpstr>Height of a tree</vt:lpstr>
      <vt:lpstr>PowerPoint Presentation</vt:lpstr>
      <vt:lpstr>Code it up!</vt:lpstr>
      <vt:lpstr>Code it up!</vt:lpstr>
      <vt:lpstr>Code it up!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965</cp:revision>
  <cp:lastPrinted>2016-02-10T20:19:12Z</cp:lastPrinted>
  <dcterms:created xsi:type="dcterms:W3CDTF">2014-10-14T00:51:43Z</dcterms:created>
  <dcterms:modified xsi:type="dcterms:W3CDTF">2020-11-10T09:25:26Z</dcterms:modified>
</cp:coreProperties>
</file>